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5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1A2-E887-413F-95A7-43C9941BF469}" type="datetimeFigureOut">
              <a:rPr lang="zh-TW" altLang="en-US" smtClean="0"/>
              <a:pPr/>
              <a:t>2019/8/5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CD87-DD6A-438B-9F5D-6444E00C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87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1A2-E887-413F-95A7-43C9941BF469}" type="datetimeFigureOut">
              <a:rPr lang="zh-TW" altLang="en-US" smtClean="0"/>
              <a:pPr/>
              <a:t>2019/8/5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CD87-DD6A-438B-9F5D-6444E00C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25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1A2-E887-413F-95A7-43C9941BF469}" type="datetimeFigureOut">
              <a:rPr lang="zh-TW" altLang="en-US" smtClean="0"/>
              <a:pPr/>
              <a:t>2019/8/5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CD87-DD6A-438B-9F5D-6444E00C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103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2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1A2-E887-413F-95A7-43C9941BF469}" type="datetimeFigureOut">
              <a:rPr lang="zh-TW" altLang="en-US" smtClean="0"/>
              <a:pPr/>
              <a:t>2019/8/5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CD87-DD6A-438B-9F5D-6444E00C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76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1A2-E887-413F-95A7-43C9941BF469}" type="datetimeFigureOut">
              <a:rPr lang="zh-TW" altLang="en-US" smtClean="0"/>
              <a:pPr/>
              <a:t>2019/8/5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CD87-DD6A-438B-9F5D-6444E00C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4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1A2-E887-413F-95A7-43C9941BF469}" type="datetimeFigureOut">
              <a:rPr lang="zh-TW" altLang="en-US" smtClean="0"/>
              <a:pPr/>
              <a:t>2019/8/5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CD87-DD6A-438B-9F5D-6444E00C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66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1A2-E887-413F-95A7-43C9941BF469}" type="datetimeFigureOut">
              <a:rPr lang="zh-TW" altLang="en-US" smtClean="0"/>
              <a:pPr/>
              <a:t>2019/8/5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CD87-DD6A-438B-9F5D-6444E00C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70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1A2-E887-413F-95A7-43C9941BF469}" type="datetimeFigureOut">
              <a:rPr lang="zh-TW" altLang="en-US" smtClean="0"/>
              <a:pPr/>
              <a:t>2019/8/5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CD87-DD6A-438B-9F5D-6444E00C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9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1A2-E887-413F-95A7-43C9941BF469}" type="datetimeFigureOut">
              <a:rPr lang="zh-TW" altLang="en-US" smtClean="0"/>
              <a:pPr/>
              <a:t>2019/8/5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CD87-DD6A-438B-9F5D-6444E00C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67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1A2-E887-413F-95A7-43C9941BF469}" type="datetimeFigureOut">
              <a:rPr lang="zh-TW" altLang="en-US" smtClean="0"/>
              <a:pPr/>
              <a:t>2019/8/5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CD87-DD6A-438B-9F5D-6444E00C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46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1A2-E887-413F-95A7-43C9941BF469}" type="datetimeFigureOut">
              <a:rPr lang="zh-TW" altLang="en-US" smtClean="0"/>
              <a:pPr/>
              <a:t>2019/8/5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CD87-DD6A-438B-9F5D-6444E00C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2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1A2-E887-413F-95A7-43C9941BF469}" type="datetimeFigureOut">
              <a:rPr lang="zh-TW" altLang="en-US" smtClean="0"/>
              <a:pPr/>
              <a:t>2019/8/5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CD87-DD6A-438B-9F5D-6444E00C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35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11"/>
          <p:cNvSpPr>
            <a:spLocks noChangeArrowheads="1"/>
          </p:cNvSpPr>
          <p:nvPr/>
        </p:nvSpPr>
        <p:spPr bwMode="auto">
          <a:xfrm>
            <a:off x="2742772" y="757114"/>
            <a:ext cx="6304016" cy="410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TW" sz="2300" b="1" u="sng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Flexible Optoelectronic Materials &amp; Devices Lab</a:t>
            </a:r>
            <a:endParaRPr lang="en-US" altLang="zh-TW" sz="2300" b="1" u="sng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"/>
          <a:stretch/>
        </p:blipFill>
        <p:spPr>
          <a:xfrm>
            <a:off x="566640" y="757114"/>
            <a:ext cx="2016224" cy="20999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131" y="1237440"/>
            <a:ext cx="3566469" cy="7925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375" y="2078385"/>
            <a:ext cx="3889585" cy="859611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r="10808" b="30101"/>
          <a:stretch/>
        </p:blipFill>
        <p:spPr bwMode="auto">
          <a:xfrm>
            <a:off x="4703239" y="3198647"/>
            <a:ext cx="1417232" cy="10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1" descr="http://www.fist.fr/wp-content/uploads/image/Catalogue%20CNRS/07159-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3119" r="4313" b="8817"/>
          <a:stretch/>
        </p:blipFill>
        <p:spPr bwMode="auto">
          <a:xfrm>
            <a:off x="6117286" y="2993396"/>
            <a:ext cx="1218473" cy="12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6703" y="2975849"/>
            <a:ext cx="1699113" cy="124691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430" y="5339669"/>
            <a:ext cx="3619869" cy="1467383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23526" y="2924944"/>
            <a:ext cx="2707200" cy="3600012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1600" b="1" dirty="0" err="1" smtClean="0">
                <a:latin typeface="Times New Roman" pitchFamily="18" charset="0"/>
              </a:rPr>
              <a:t>Chih</a:t>
            </a:r>
            <a:r>
              <a:rPr lang="en-US" altLang="zh-TW" sz="1600" b="1" dirty="0" smtClean="0">
                <a:latin typeface="Times New Roman" pitchFamily="18" charset="0"/>
              </a:rPr>
              <a:t>-Yu Chang</a:t>
            </a:r>
            <a:endParaRPr lang="en-US" altLang="zh-TW" sz="1600" b="1" dirty="0">
              <a:latin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sz="1600" dirty="0" smtClean="0">
                <a:latin typeface="Times New Roman" pitchFamily="18" charset="0"/>
              </a:rPr>
              <a:t>Associate </a:t>
            </a:r>
            <a:r>
              <a:rPr lang="en-US" altLang="zh-TW" sz="1600" dirty="0">
                <a:latin typeface="Times New Roman" pitchFamily="18" charset="0"/>
              </a:rPr>
              <a:t>Professor</a:t>
            </a:r>
          </a:p>
          <a:p>
            <a:r>
              <a:rPr lang="en-US" altLang="zh-TW" sz="1400" dirty="0">
                <a:latin typeface="Times New Roman" pitchFamily="18" charset="0"/>
              </a:rPr>
              <a:t>Dept. of Materials Sci. and Eng.</a:t>
            </a:r>
          </a:p>
          <a:p>
            <a:r>
              <a:rPr lang="en-US" altLang="zh-TW" sz="1400" dirty="0">
                <a:latin typeface="Times New Roman" pitchFamily="18" charset="0"/>
              </a:rPr>
              <a:t>Tel</a:t>
            </a:r>
            <a:r>
              <a:rPr lang="en-US" altLang="zh-TW" sz="1400" dirty="0" smtClean="0">
                <a:latin typeface="Times New Roman" pitchFamily="18" charset="0"/>
              </a:rPr>
              <a:t>: +886-2-2737-6536</a:t>
            </a:r>
            <a:endParaRPr lang="zh-TW" altLang="en-US" sz="1400" dirty="0">
              <a:latin typeface="Times New Roman" pitchFamily="18" charset="0"/>
            </a:endParaRPr>
          </a:p>
          <a:p>
            <a:r>
              <a:rPr lang="en-US" altLang="zh-TW" sz="1350" dirty="0" smtClean="0">
                <a:latin typeface="Times New Roman" pitchFamily="18" charset="0"/>
                <a:cs typeface="Times New Roman" pitchFamily="18" charset="0"/>
              </a:rPr>
              <a:t>E-mail: cychang@mail.ntust.edu.tw</a:t>
            </a:r>
            <a:endParaRPr lang="en-US" altLang="zh-TW" sz="135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TW" sz="1600" b="1" dirty="0" smtClean="0">
                <a:latin typeface="Times New Roman" pitchFamily="18" charset="0"/>
              </a:rPr>
              <a:t>Education</a:t>
            </a:r>
            <a:r>
              <a:rPr lang="en-US" altLang="zh-TW" sz="1600" b="1" dirty="0">
                <a:latin typeface="Times New Roman" pitchFamily="18" charset="0"/>
              </a:rPr>
              <a:t>:</a:t>
            </a:r>
          </a:p>
          <a:p>
            <a:r>
              <a:rPr lang="en-US" altLang="zh-TW" sz="1400" dirty="0">
                <a:latin typeface="Times New Roman" pitchFamily="18" charset="0"/>
              </a:rPr>
              <a:t>PhD. of Materials Sci. and Eng., </a:t>
            </a:r>
          </a:p>
          <a:p>
            <a:r>
              <a:rPr lang="en-US" altLang="zh-TW" sz="1400" dirty="0">
                <a:latin typeface="Times New Roman" pitchFamily="18" charset="0"/>
              </a:rPr>
              <a:t>National </a:t>
            </a:r>
            <a:r>
              <a:rPr lang="en-US" altLang="zh-TW" sz="1400" dirty="0" smtClean="0">
                <a:latin typeface="Times New Roman" pitchFamily="18" charset="0"/>
              </a:rPr>
              <a:t>Taiwan </a:t>
            </a:r>
            <a:r>
              <a:rPr lang="en-US" altLang="zh-TW" sz="1400" dirty="0">
                <a:latin typeface="Times New Roman" pitchFamily="18" charset="0"/>
              </a:rPr>
              <a:t>University</a:t>
            </a:r>
            <a:endParaRPr lang="en-US" altLang="zh-TW" sz="1400" b="1" dirty="0">
              <a:latin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TW" sz="1600" b="1" dirty="0">
                <a:latin typeface="Times New Roman" pitchFamily="18" charset="0"/>
              </a:rPr>
              <a:t>Lectures:</a:t>
            </a:r>
          </a:p>
          <a:p>
            <a:pPr marL="216000" indent="-180000">
              <a:buFont typeface="Arial" panose="020B0604020202020204" pitchFamily="34" charset="0"/>
              <a:buChar char="•"/>
            </a:pPr>
            <a:r>
              <a:rPr lang="en-US" altLang="zh-TW" sz="1350" dirty="0" smtClean="0">
                <a:latin typeface="Times New Roman" pitchFamily="18" charset="0"/>
              </a:rPr>
              <a:t>Chemistry </a:t>
            </a:r>
            <a:r>
              <a:rPr lang="en-US" altLang="zh-TW" sz="1350" dirty="0">
                <a:latin typeface="Times New Roman" pitchFamily="18" charset="0"/>
              </a:rPr>
              <a:t>(I)</a:t>
            </a:r>
          </a:p>
          <a:p>
            <a:pPr marL="216000" indent="-180000">
              <a:buFont typeface="Arial" panose="020B0604020202020204" pitchFamily="34" charset="0"/>
              <a:buChar char="•"/>
            </a:pPr>
            <a:r>
              <a:rPr lang="en-US" altLang="zh-TW" sz="1350" dirty="0" smtClean="0">
                <a:latin typeface="Times New Roman" pitchFamily="18" charset="0"/>
              </a:rPr>
              <a:t>Organic Optoelectronic Materials</a:t>
            </a:r>
            <a:endParaRPr lang="en-US" altLang="zh-TW" sz="1350" dirty="0">
              <a:latin typeface="Times New Roman" pitchFamily="18" charset="0"/>
            </a:endParaRPr>
          </a:p>
          <a:p>
            <a:pPr marL="216000" indent="-180000">
              <a:buFont typeface="Arial" panose="020B0604020202020204" pitchFamily="34" charset="0"/>
              <a:buChar char="•"/>
            </a:pPr>
            <a:r>
              <a:rPr lang="en-US" altLang="zh-TW" sz="1350" dirty="0">
                <a:latin typeface="Times New Roman" pitchFamily="18" charset="0"/>
              </a:rPr>
              <a:t>Vacuum T</a:t>
            </a:r>
            <a:r>
              <a:rPr lang="en-US" altLang="zh-TW" sz="1350" dirty="0" smtClean="0">
                <a:latin typeface="Times New Roman" pitchFamily="18" charset="0"/>
              </a:rPr>
              <a:t>echnology &amp; Application</a:t>
            </a:r>
            <a:endParaRPr lang="en-US" altLang="zh-TW" sz="1350" dirty="0">
              <a:latin typeface="Times New Roman" pitchFamily="18" charset="0"/>
            </a:endParaRPr>
          </a:p>
          <a:p>
            <a:pPr marL="216000" indent="-180000">
              <a:buFont typeface="Arial" panose="020B0604020202020204" pitchFamily="34" charset="0"/>
              <a:buChar char="•"/>
            </a:pPr>
            <a:r>
              <a:rPr lang="en-US" altLang="zh-TW" sz="1350" dirty="0" smtClean="0">
                <a:latin typeface="Times New Roman" pitchFamily="18" charset="0"/>
              </a:rPr>
              <a:t>Flexible Optoelectronic Materials</a:t>
            </a:r>
            <a:endParaRPr lang="en-US" altLang="zh-TW" sz="1350" dirty="0">
              <a:latin typeface="Times New Roman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2B9A446-6B62-4C43-A69F-97AEEF01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796" y="1160408"/>
            <a:ext cx="3001767" cy="517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lvl="0" indent="-174625" eaLnBrk="0" fontAlgn="base" hangingPunct="0">
              <a:spcBef>
                <a:spcPts val="120"/>
              </a:spcBef>
              <a:spcAft>
                <a:spcPts val="12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 smtClean="0">
                <a:latin typeface="Times New Roman" pitchFamily="18" charset="0"/>
              </a:rPr>
              <a:t>Surface Chemistry &amp; Functionalization</a:t>
            </a:r>
            <a:endParaRPr lang="en-US" altLang="zh-TW" sz="1400" b="1" dirty="0">
              <a:latin typeface="Times New Roman" pitchFamily="18" charset="0"/>
            </a:endParaRPr>
          </a:p>
          <a:p>
            <a:r>
              <a:rPr lang="en-US" altLang="zh-TW" sz="1400" dirty="0" smtClean="0">
                <a:latin typeface="Times New Roman" pitchFamily="18" charset="0"/>
              </a:rPr>
              <a:t>    Atomic Layer Deposition</a:t>
            </a:r>
          </a:p>
          <a:p>
            <a:r>
              <a:rPr lang="en-US" altLang="zh-TW" sz="1400" dirty="0">
                <a:latin typeface="Times New Roman" pitchFamily="18" charset="0"/>
              </a:rPr>
              <a:t> </a:t>
            </a:r>
            <a:r>
              <a:rPr lang="en-US" altLang="zh-TW" sz="1400" dirty="0" smtClean="0">
                <a:latin typeface="Times New Roman" pitchFamily="18" charset="0"/>
              </a:rPr>
              <a:t>   Molecular Layer Deposition   </a:t>
            </a:r>
          </a:p>
          <a:p>
            <a:r>
              <a:rPr lang="en-US" altLang="zh-TW" sz="1400" dirty="0">
                <a:latin typeface="Times New Roman" pitchFamily="18" charset="0"/>
              </a:rPr>
              <a:t> </a:t>
            </a:r>
            <a:r>
              <a:rPr lang="en-US" altLang="zh-TW" sz="1400" dirty="0" smtClean="0">
                <a:latin typeface="Times New Roman" pitchFamily="18" charset="0"/>
              </a:rPr>
              <a:t>   Self-Assembly Monolayer</a:t>
            </a:r>
            <a:endParaRPr lang="en-US" altLang="zh-TW" sz="1400" dirty="0">
              <a:latin typeface="Times New Roman" pitchFamily="18" charset="0"/>
            </a:endParaRPr>
          </a:p>
          <a:p>
            <a:pPr marL="174625" lvl="0" indent="-174625" eaLnBrk="0" fontAlgn="base" hangingPunct="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 smtClean="0">
                <a:latin typeface="Times New Roman" pitchFamily="18" charset="0"/>
              </a:rPr>
              <a:t>Interfacial Engineering</a:t>
            </a:r>
            <a:endParaRPr lang="en-US" altLang="zh-TW" sz="1400" b="1" dirty="0">
              <a:latin typeface="Times New Roman" pitchFamily="18" charset="0"/>
            </a:endParaRPr>
          </a:p>
          <a:p>
            <a:r>
              <a:rPr lang="en-US" altLang="zh-TW" sz="1400" dirty="0">
                <a:latin typeface="Times New Roman" pitchFamily="18" charset="0"/>
              </a:rPr>
              <a:t>    </a:t>
            </a:r>
            <a:r>
              <a:rPr lang="en-US" altLang="zh-TW" sz="1400" dirty="0" smtClean="0">
                <a:latin typeface="Times New Roman" pitchFamily="18" charset="0"/>
              </a:rPr>
              <a:t>Functional Thin Films   </a:t>
            </a:r>
            <a:endParaRPr lang="en-US" altLang="zh-TW" sz="1400" dirty="0">
              <a:latin typeface="Times New Roman" pitchFamily="18" charset="0"/>
            </a:endParaRPr>
          </a:p>
          <a:p>
            <a:r>
              <a:rPr lang="en-US" altLang="zh-TW" sz="1400" dirty="0">
                <a:latin typeface="Times New Roman" pitchFamily="18" charset="0"/>
              </a:rPr>
              <a:t>    </a:t>
            </a:r>
            <a:r>
              <a:rPr lang="en-US" altLang="zh-TW" sz="1400" dirty="0" smtClean="0">
                <a:latin typeface="Times New Roman" pitchFamily="18" charset="0"/>
              </a:rPr>
              <a:t>Interfacial Properties</a:t>
            </a:r>
          </a:p>
          <a:p>
            <a:r>
              <a:rPr lang="en-US" altLang="zh-TW" sz="1400" dirty="0" smtClean="0">
                <a:latin typeface="Times New Roman" pitchFamily="18" charset="0"/>
              </a:rPr>
              <a:t>    Work-Function Modulation</a:t>
            </a:r>
            <a:endParaRPr lang="en-US" altLang="zh-TW" sz="1400" dirty="0">
              <a:latin typeface="Times New Roman" pitchFamily="18" charset="0"/>
            </a:endParaRPr>
          </a:p>
          <a:p>
            <a:pPr marL="174625" lvl="0" indent="-174625" eaLnBrk="0" fontAlgn="base" hangingPunct="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 smtClean="0">
                <a:latin typeface="Times New Roman" pitchFamily="18" charset="0"/>
              </a:rPr>
              <a:t>Low-Dimensional </a:t>
            </a:r>
          </a:p>
          <a:p>
            <a:pPr lvl="0" eaLnBrk="0" fontAlgn="base" hangingPunct="0">
              <a:buSzPct val="125000"/>
              <a:defRPr/>
            </a:pPr>
            <a:r>
              <a:rPr lang="en-US" altLang="zh-TW" sz="1400" b="1" dirty="0" smtClean="0">
                <a:latin typeface="Times New Roman" pitchFamily="18" charset="0"/>
              </a:rPr>
              <a:t>    Nanomaterials</a:t>
            </a:r>
          </a:p>
          <a:p>
            <a:pPr lvl="0" eaLnBrk="0" fontAlgn="base" hangingPunct="0">
              <a:buSzPct val="125000"/>
              <a:defRPr/>
            </a:pPr>
            <a:r>
              <a:rPr lang="en-US" altLang="zh-TW" sz="1400" b="1" dirty="0">
                <a:latin typeface="Times New Roman" pitchFamily="18" charset="0"/>
              </a:rPr>
              <a:t> </a:t>
            </a:r>
            <a:r>
              <a:rPr lang="en-US" altLang="zh-TW" sz="1400" b="1" dirty="0" smtClean="0">
                <a:latin typeface="Times New Roman" pitchFamily="18" charset="0"/>
              </a:rPr>
              <a:t>   </a:t>
            </a:r>
            <a:r>
              <a:rPr lang="en-US" altLang="zh-TW" sz="1400" dirty="0" smtClean="0">
                <a:latin typeface="Times New Roman" pitchFamily="18" charset="0"/>
              </a:rPr>
              <a:t>Nanoparticles   </a:t>
            </a:r>
            <a:endParaRPr lang="en-US" altLang="zh-TW" sz="1400" dirty="0">
              <a:latin typeface="Times New Roman" pitchFamily="18" charset="0"/>
            </a:endParaRPr>
          </a:p>
          <a:p>
            <a:r>
              <a:rPr lang="en-US" altLang="zh-TW" sz="1400" dirty="0">
                <a:latin typeface="Times New Roman" pitchFamily="18" charset="0"/>
              </a:rPr>
              <a:t>    </a:t>
            </a:r>
            <a:r>
              <a:rPr lang="en-US" altLang="zh-TW" sz="1400" dirty="0" smtClean="0">
                <a:latin typeface="Times New Roman" pitchFamily="18" charset="0"/>
              </a:rPr>
              <a:t>Nanowires/</a:t>
            </a:r>
            <a:r>
              <a:rPr lang="en-US" altLang="zh-TW" sz="1400" dirty="0" err="1" smtClean="0">
                <a:latin typeface="Times New Roman" pitchFamily="18" charset="0"/>
              </a:rPr>
              <a:t>Nanorods</a:t>
            </a:r>
            <a:endParaRPr lang="en-US" altLang="zh-TW" sz="1400" dirty="0">
              <a:latin typeface="Times New Roman" pitchFamily="18" charset="0"/>
            </a:endParaRPr>
          </a:p>
          <a:p>
            <a:r>
              <a:rPr lang="en-US" altLang="zh-TW" sz="1400" dirty="0">
                <a:latin typeface="Times New Roman" pitchFamily="18" charset="0"/>
              </a:rPr>
              <a:t>    </a:t>
            </a:r>
            <a:r>
              <a:rPr lang="en-US" altLang="zh-TW" sz="1400" dirty="0" smtClean="0">
                <a:latin typeface="Times New Roman" pitchFamily="18" charset="0"/>
              </a:rPr>
              <a:t>Layered Nanomaterials</a:t>
            </a:r>
            <a:endParaRPr lang="en-US" altLang="zh-TW" sz="1400" dirty="0">
              <a:latin typeface="Times New Roman" pitchFamily="18" charset="0"/>
            </a:endParaRPr>
          </a:p>
          <a:p>
            <a:pPr marL="174625" lvl="0" indent="-174625" eaLnBrk="0" fontAlgn="base" hangingPunct="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 smtClean="0">
                <a:latin typeface="Times New Roman" pitchFamily="18" charset="0"/>
              </a:rPr>
              <a:t>Flexible Optoelectronic </a:t>
            </a:r>
          </a:p>
          <a:p>
            <a:pPr lvl="0" eaLnBrk="0" fontAlgn="base" hangingPunct="0">
              <a:buSzPct val="125000"/>
              <a:defRPr/>
            </a:pPr>
            <a:r>
              <a:rPr lang="en-US" altLang="zh-TW" sz="1400" b="1" dirty="0" smtClean="0">
                <a:latin typeface="Times New Roman" pitchFamily="18" charset="0"/>
              </a:rPr>
              <a:t>    Materials &amp; Devices</a:t>
            </a:r>
            <a:endParaRPr lang="en-US" altLang="zh-TW" sz="1400" b="1" dirty="0">
              <a:latin typeface="Times New Roman" pitchFamily="18" charset="0"/>
            </a:endParaRPr>
          </a:p>
          <a:p>
            <a:pPr lvl="0" eaLnBrk="0" fontAlgn="base" hangingPunct="0">
              <a:buSzPct val="125000"/>
              <a:defRPr/>
            </a:pPr>
            <a:r>
              <a:rPr lang="en-US" altLang="zh-TW" sz="1400" b="1" dirty="0">
                <a:latin typeface="Times New Roman" pitchFamily="18" charset="0"/>
              </a:rPr>
              <a:t>    </a:t>
            </a:r>
            <a:r>
              <a:rPr lang="en-US" altLang="zh-TW" sz="1400" dirty="0" smtClean="0">
                <a:latin typeface="Times New Roman" pitchFamily="18" charset="0"/>
              </a:rPr>
              <a:t>Organic Solar Cells   </a:t>
            </a:r>
            <a:endParaRPr lang="en-US" altLang="zh-TW" sz="1400" dirty="0">
              <a:latin typeface="Times New Roman" pitchFamily="18" charset="0"/>
            </a:endParaRPr>
          </a:p>
          <a:p>
            <a:r>
              <a:rPr lang="en-US" altLang="zh-TW" sz="1400" dirty="0" smtClean="0">
                <a:latin typeface="Times New Roman" pitchFamily="18" charset="0"/>
              </a:rPr>
              <a:t>    Hybrid Perovskite Solar Cells</a:t>
            </a:r>
            <a:endParaRPr lang="en-US" altLang="zh-TW" sz="1400" dirty="0">
              <a:latin typeface="Times New Roman" pitchFamily="18" charset="0"/>
            </a:endParaRPr>
          </a:p>
          <a:p>
            <a:r>
              <a:rPr lang="en-US" altLang="zh-TW" sz="1400" dirty="0">
                <a:latin typeface="Times New Roman" pitchFamily="18" charset="0"/>
              </a:rPr>
              <a:t>    </a:t>
            </a:r>
            <a:r>
              <a:rPr lang="en-US" altLang="zh-TW" sz="1400" dirty="0" smtClean="0">
                <a:latin typeface="Times New Roman" pitchFamily="18" charset="0"/>
              </a:rPr>
              <a:t>Next-Generation </a:t>
            </a:r>
            <a:r>
              <a:rPr lang="en-US" altLang="zh-TW" sz="1400" dirty="0" err="1" smtClean="0">
                <a:latin typeface="Times New Roman" pitchFamily="18" charset="0"/>
              </a:rPr>
              <a:t>Photosensors</a:t>
            </a:r>
            <a:endParaRPr lang="en-US" altLang="zh-TW" sz="1400" b="1" dirty="0" smtClean="0">
              <a:latin typeface="Times New Roman" pitchFamily="18" charset="0"/>
            </a:endParaRPr>
          </a:p>
          <a:p>
            <a:pPr marL="174625" lvl="0" indent="-174625" eaLnBrk="0" fontAlgn="base" hangingPunct="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 err="1" smtClean="0">
                <a:latin typeface="Times New Roman" pitchFamily="18" charset="0"/>
              </a:rPr>
              <a:t>Biosensing</a:t>
            </a:r>
            <a:r>
              <a:rPr lang="en-US" altLang="zh-TW" sz="1400" b="1" dirty="0" smtClean="0">
                <a:latin typeface="Times New Roman" pitchFamily="18" charset="0"/>
              </a:rPr>
              <a:t> Devices &amp; System</a:t>
            </a:r>
            <a:endParaRPr lang="en-US" altLang="zh-TW" sz="1400" b="1" dirty="0">
              <a:latin typeface="Times New Roman" pitchFamily="18" charset="0"/>
            </a:endParaRPr>
          </a:p>
          <a:p>
            <a:pPr lvl="0" eaLnBrk="0" fontAlgn="base" hangingPunct="0">
              <a:buSzPct val="125000"/>
              <a:defRPr/>
            </a:pPr>
            <a:r>
              <a:rPr lang="en-US" altLang="zh-TW" sz="1400" b="1" dirty="0">
                <a:latin typeface="Times New Roman" pitchFamily="18" charset="0"/>
              </a:rPr>
              <a:t>    </a:t>
            </a:r>
            <a:r>
              <a:rPr lang="en-US" altLang="zh-TW" sz="1400" dirty="0" smtClean="0">
                <a:latin typeface="Times New Roman" pitchFamily="18" charset="0"/>
              </a:rPr>
              <a:t>Wearable Self-Powered Device   </a:t>
            </a:r>
            <a:endParaRPr lang="en-US" altLang="zh-TW" sz="1400" dirty="0">
              <a:latin typeface="Times New Roman" pitchFamily="18" charset="0"/>
            </a:endParaRPr>
          </a:p>
          <a:p>
            <a:r>
              <a:rPr lang="en-US" altLang="zh-TW" sz="1400" dirty="0">
                <a:latin typeface="Times New Roman" pitchFamily="18" charset="0"/>
              </a:rPr>
              <a:t>    </a:t>
            </a:r>
            <a:r>
              <a:rPr lang="en-US" altLang="zh-TW" sz="1400" dirty="0" smtClean="0">
                <a:latin typeface="Times New Roman" pitchFamily="18" charset="0"/>
              </a:rPr>
              <a:t>Implantable Bioelectronics</a:t>
            </a:r>
            <a:endParaRPr lang="en-US" altLang="zh-TW" sz="1400" dirty="0">
              <a:latin typeface="Times New Roman" pitchFamily="18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5223" y="4243804"/>
            <a:ext cx="3400594" cy="110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40542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122</Words>
  <Application>Microsoft Office PowerPoint</Application>
  <PresentationFormat>如螢幕大小 (4:3)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MSE</dc:creator>
  <cp:lastModifiedBy>Hsuan</cp:lastModifiedBy>
  <cp:revision>88</cp:revision>
  <dcterms:created xsi:type="dcterms:W3CDTF">2014-11-24T02:54:19Z</dcterms:created>
  <dcterms:modified xsi:type="dcterms:W3CDTF">2019-08-05T03:49:34Z</dcterms:modified>
</cp:coreProperties>
</file>